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256" r:id="rId2"/>
    <p:sldId id="288" r:id="rId3"/>
    <p:sldId id="258" r:id="rId4"/>
    <p:sldId id="259" r:id="rId5"/>
    <p:sldId id="260" r:id="rId6"/>
    <p:sldId id="261" r:id="rId7"/>
    <p:sldId id="257" r:id="rId8"/>
    <p:sldId id="262" r:id="rId9"/>
    <p:sldId id="263" r:id="rId10"/>
    <p:sldId id="264" r:id="rId11"/>
    <p:sldId id="276" r:id="rId12"/>
    <p:sldId id="265" r:id="rId13"/>
    <p:sldId id="277" r:id="rId14"/>
    <p:sldId id="268" r:id="rId15"/>
    <p:sldId id="269" r:id="rId16"/>
    <p:sldId id="270" r:id="rId17"/>
    <p:sldId id="271" r:id="rId18"/>
    <p:sldId id="272" r:id="rId19"/>
    <p:sldId id="273" r:id="rId20"/>
    <p:sldId id="274" r:id="rId21"/>
    <p:sldId id="275" r:id="rId22"/>
    <p:sldId id="298" r:id="rId23"/>
    <p:sldId id="278" r:id="rId24"/>
    <p:sldId id="279" r:id="rId25"/>
    <p:sldId id="280" r:id="rId26"/>
    <p:sldId id="281" r:id="rId27"/>
    <p:sldId id="282" r:id="rId28"/>
    <p:sldId id="283" r:id="rId29"/>
    <p:sldId id="284" r:id="rId30"/>
    <p:sldId id="285" r:id="rId31"/>
    <p:sldId id="286" r:id="rId32"/>
    <p:sldId id="287" r:id="rId33"/>
    <p:sldId id="289" r:id="rId34"/>
    <p:sldId id="290" r:id="rId35"/>
    <p:sldId id="299" r:id="rId36"/>
    <p:sldId id="300" r:id="rId37"/>
    <p:sldId id="30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02"/>
    <p:restoredTop sz="95807"/>
  </p:normalViewPr>
  <p:slideViewPr>
    <p:cSldViewPr snapToGrid="0" snapToObjects="1">
      <p:cViewPr>
        <p:scale>
          <a:sx n="102" d="100"/>
          <a:sy n="102" d="100"/>
        </p:scale>
        <p:origin x="144"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9A6F84-F30D-1A48-92EC-5ED7FAC09EDD}" type="datetimeFigureOut">
              <a:rPr lang="en-US" smtClean="0"/>
              <a:t>8/2/22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F9E91A-4527-8F49-9623-23F5D2CCFF74}" type="slidenum">
              <a:rPr lang="en-US" smtClean="0"/>
              <a:t>‹#›</a:t>
            </a:fld>
            <a:endParaRPr lang="en-US"/>
          </a:p>
        </p:txBody>
      </p:sp>
    </p:spTree>
    <p:extLst>
      <p:ext uri="{BB962C8B-B14F-4D97-AF65-F5344CB8AC3E}">
        <p14:creationId xmlns:p14="http://schemas.microsoft.com/office/powerpoint/2010/main" val="24223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F9E91A-4527-8F49-9623-23F5D2CCFF74}" type="slidenum">
              <a:rPr lang="en-US" smtClean="0"/>
              <a:t>14</a:t>
            </a:fld>
            <a:endParaRPr lang="en-US"/>
          </a:p>
        </p:txBody>
      </p:sp>
    </p:spTree>
    <p:extLst>
      <p:ext uri="{BB962C8B-B14F-4D97-AF65-F5344CB8AC3E}">
        <p14:creationId xmlns:p14="http://schemas.microsoft.com/office/powerpoint/2010/main" val="3398181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5386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74348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2052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3452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30855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92805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20355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79400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90704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52366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84692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90354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8/1/22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487001186"/>
      </p:ext>
    </p:extLst>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1" r:id="rId11"/>
    <p:sldLayoutId id="2147483662"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leetcode.com/problems/detect-cycles-in-2d-gri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dmoj.ca/problem/cco15p2"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dmoj.ca/problem/graph1"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dmoj.ca/problem/ccc13s4"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dmoj.ca/problem/dmopc14c2p5"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moj.ca/problem/cco11p2"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 cat lying on a bed&#10;&#10;Description automatically generated with medium confidence">
            <a:extLst>
              <a:ext uri="{FF2B5EF4-FFF2-40B4-BE49-F238E27FC236}">
                <a16:creationId xmlns:a16="http://schemas.microsoft.com/office/drawing/2014/main" id="{62DE8354-29DA-DAF3-406D-B56BDA875C7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prstGeom prst="rect">
            <a:avLst/>
          </a:prstGeom>
        </p:spPr>
      </p:pic>
      <p:sp>
        <p:nvSpPr>
          <p:cNvPr id="11"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60000"/>
            </a:schemeClr>
          </a:solidFill>
          <a:ln w="32707" cap="flat">
            <a:noFill/>
            <a:prstDash val="solid"/>
            <a:miter/>
          </a:ln>
          <a:effectLst/>
        </p:spPr>
        <p:txBody>
          <a:bodyPr rtlCol="0" anchor="ctr"/>
          <a:lstStyle/>
          <a:p>
            <a:endParaRPr lang="en-US" dirty="0"/>
          </a:p>
        </p:txBody>
      </p:sp>
      <p:sp>
        <p:nvSpPr>
          <p:cNvPr id="2" name="Title 1">
            <a:extLst>
              <a:ext uri="{FF2B5EF4-FFF2-40B4-BE49-F238E27FC236}">
                <a16:creationId xmlns:a16="http://schemas.microsoft.com/office/drawing/2014/main" id="{BADE3C43-BFA4-6A4E-A51C-409BE97DC42F}"/>
              </a:ext>
            </a:extLst>
          </p:cNvPr>
          <p:cNvSpPr>
            <a:spLocks noGrp="1"/>
          </p:cNvSpPr>
          <p:nvPr>
            <p:ph type="ctrTitle"/>
          </p:nvPr>
        </p:nvSpPr>
        <p:spPr>
          <a:xfrm>
            <a:off x="3325473" y="1998924"/>
            <a:ext cx="5541054" cy="2213621"/>
          </a:xfrm>
        </p:spPr>
        <p:txBody>
          <a:bodyPr>
            <a:normAutofit/>
          </a:bodyPr>
          <a:lstStyle/>
          <a:p>
            <a:pPr algn="ctr"/>
            <a:r>
              <a:rPr lang="en-US" dirty="0"/>
              <a:t>Week 5</a:t>
            </a:r>
          </a:p>
        </p:txBody>
      </p:sp>
      <p:sp>
        <p:nvSpPr>
          <p:cNvPr id="3" name="Subtitle 2">
            <a:extLst>
              <a:ext uri="{FF2B5EF4-FFF2-40B4-BE49-F238E27FC236}">
                <a16:creationId xmlns:a16="http://schemas.microsoft.com/office/drawing/2014/main" id="{97784DD8-19BB-6D44-BB83-08DB30E04096}"/>
              </a:ext>
            </a:extLst>
          </p:cNvPr>
          <p:cNvSpPr>
            <a:spLocks noGrp="1"/>
          </p:cNvSpPr>
          <p:nvPr>
            <p:ph type="subTitle" idx="1"/>
          </p:nvPr>
        </p:nvSpPr>
        <p:spPr>
          <a:xfrm>
            <a:off x="3880419" y="4300833"/>
            <a:ext cx="4431162" cy="1191873"/>
          </a:xfrm>
        </p:spPr>
        <p:txBody>
          <a:bodyPr>
            <a:normAutofit/>
          </a:bodyPr>
          <a:lstStyle/>
          <a:p>
            <a:pPr algn="ctr"/>
            <a:endParaRPr lang="en-US"/>
          </a:p>
        </p:txBody>
      </p:sp>
    </p:spTree>
    <p:extLst>
      <p:ext uri="{BB962C8B-B14F-4D97-AF65-F5344CB8AC3E}">
        <p14:creationId xmlns:p14="http://schemas.microsoft.com/office/powerpoint/2010/main" val="18253623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E532F-414C-3240-9EDC-B1087A3B60A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170EBD3-204D-874F-A74D-2F4E745B4608}"/>
              </a:ext>
            </a:extLst>
          </p:cNvPr>
          <p:cNvPicPr>
            <a:picLocks noGrp="1" noChangeAspect="1"/>
          </p:cNvPicPr>
          <p:nvPr>
            <p:ph idx="1"/>
          </p:nvPr>
        </p:nvPicPr>
        <p:blipFill>
          <a:blip r:embed="rId2"/>
          <a:stretch>
            <a:fillRect/>
          </a:stretch>
        </p:blipFill>
        <p:spPr>
          <a:xfrm>
            <a:off x="1464410" y="790161"/>
            <a:ext cx="9263180" cy="5277678"/>
          </a:xfrm>
          <a:prstGeom prst="rect">
            <a:avLst/>
          </a:prstGeom>
        </p:spPr>
      </p:pic>
    </p:spTree>
    <p:extLst>
      <p:ext uri="{BB962C8B-B14F-4D97-AF65-F5344CB8AC3E}">
        <p14:creationId xmlns:p14="http://schemas.microsoft.com/office/powerpoint/2010/main" val="1490591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2D4FB-3F50-2C49-9C51-A9F4765F8008}"/>
              </a:ext>
            </a:extLst>
          </p:cNvPr>
          <p:cNvSpPr>
            <a:spLocks noGrp="1"/>
          </p:cNvSpPr>
          <p:nvPr>
            <p:ph type="title"/>
          </p:nvPr>
        </p:nvSpPr>
        <p:spPr/>
        <p:txBody>
          <a:bodyPr/>
          <a:lstStyle/>
          <a:p>
            <a:r>
              <a:rPr lang="en-US" dirty="0"/>
              <a:t>Time Complexity</a:t>
            </a:r>
          </a:p>
        </p:txBody>
      </p:sp>
      <p:sp>
        <p:nvSpPr>
          <p:cNvPr id="3" name="Content Placeholder 2">
            <a:extLst>
              <a:ext uri="{FF2B5EF4-FFF2-40B4-BE49-F238E27FC236}">
                <a16:creationId xmlns:a16="http://schemas.microsoft.com/office/drawing/2014/main" id="{16C68391-8201-2548-B751-12FA664F8D38}"/>
              </a:ext>
            </a:extLst>
          </p:cNvPr>
          <p:cNvSpPr>
            <a:spLocks noGrp="1"/>
          </p:cNvSpPr>
          <p:nvPr>
            <p:ph idx="1"/>
          </p:nvPr>
        </p:nvSpPr>
        <p:spPr/>
        <p:txBody>
          <a:bodyPr/>
          <a:lstStyle/>
          <a:p>
            <a:r>
              <a:rPr lang="en-US" dirty="0"/>
              <a:t>O(V^2)</a:t>
            </a:r>
          </a:p>
          <a:p>
            <a:r>
              <a:rPr lang="en-US" dirty="0"/>
              <a:t>Can be reduced to O(E*</a:t>
            </a:r>
            <a:r>
              <a:rPr lang="en-US" dirty="0" err="1"/>
              <a:t>logV</a:t>
            </a:r>
            <a:r>
              <a:rPr lang="en-US" dirty="0"/>
              <a:t>) if adjacency list is used</a:t>
            </a:r>
          </a:p>
        </p:txBody>
      </p:sp>
    </p:spTree>
    <p:extLst>
      <p:ext uri="{BB962C8B-B14F-4D97-AF65-F5344CB8AC3E}">
        <p14:creationId xmlns:p14="http://schemas.microsoft.com/office/powerpoint/2010/main" val="2668333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7C45-15F4-A745-A99E-07B33406D534}"/>
              </a:ext>
            </a:extLst>
          </p:cNvPr>
          <p:cNvSpPr>
            <a:spLocks noGrp="1"/>
          </p:cNvSpPr>
          <p:nvPr>
            <p:ph type="title"/>
          </p:nvPr>
        </p:nvSpPr>
        <p:spPr/>
        <p:txBody>
          <a:bodyPr/>
          <a:lstStyle/>
          <a:p>
            <a:r>
              <a:rPr lang="en-US" dirty="0"/>
              <a:t>Prim vs. Kruskal</a:t>
            </a:r>
          </a:p>
        </p:txBody>
      </p:sp>
      <p:sp>
        <p:nvSpPr>
          <p:cNvPr id="3" name="Content Placeholder 2">
            <a:extLst>
              <a:ext uri="{FF2B5EF4-FFF2-40B4-BE49-F238E27FC236}">
                <a16:creationId xmlns:a16="http://schemas.microsoft.com/office/drawing/2014/main" id="{0076F330-6836-BF4B-99E8-455CB50668FE}"/>
              </a:ext>
            </a:extLst>
          </p:cNvPr>
          <p:cNvSpPr>
            <a:spLocks noGrp="1"/>
          </p:cNvSpPr>
          <p:nvPr>
            <p:ph idx="1"/>
          </p:nvPr>
        </p:nvSpPr>
        <p:spPr/>
        <p:txBody>
          <a:bodyPr/>
          <a:lstStyle/>
          <a:p>
            <a:r>
              <a:rPr lang="en-US" dirty="0"/>
              <a:t>Kruskal:</a:t>
            </a:r>
          </a:p>
          <a:p>
            <a:pPr lvl="1"/>
            <a:r>
              <a:rPr lang="en-US" dirty="0"/>
              <a:t>Builds an MST by adding one </a:t>
            </a:r>
            <a:r>
              <a:rPr lang="en-US" b="1" dirty="0"/>
              <a:t>edge</a:t>
            </a:r>
            <a:r>
              <a:rPr lang="en-US" dirty="0"/>
              <a:t> at a time</a:t>
            </a:r>
          </a:p>
          <a:p>
            <a:pPr lvl="1"/>
            <a:r>
              <a:rPr lang="en-US" dirty="0"/>
              <a:t>The next edge is always the shortest (minimum weight) ONLY if it does not create a cycle</a:t>
            </a:r>
          </a:p>
          <a:p>
            <a:r>
              <a:rPr lang="en-US" dirty="0"/>
              <a:t>Prim:</a:t>
            </a:r>
          </a:p>
          <a:p>
            <a:pPr lvl="1"/>
            <a:r>
              <a:rPr lang="en-US" dirty="0"/>
              <a:t>Builds an MST by adding one </a:t>
            </a:r>
            <a:r>
              <a:rPr lang="en-US" b="1" dirty="0"/>
              <a:t>vertex</a:t>
            </a:r>
            <a:r>
              <a:rPr lang="en-US" dirty="0"/>
              <a:t> at a time</a:t>
            </a:r>
          </a:p>
          <a:p>
            <a:pPr lvl="1"/>
            <a:r>
              <a:rPr lang="en-US" dirty="0"/>
              <a:t>The next vertex to be added is always one nearest to a vertex already on the graph</a:t>
            </a:r>
          </a:p>
          <a:p>
            <a:pPr lvl="1"/>
            <a:endParaRPr lang="en-US" dirty="0"/>
          </a:p>
        </p:txBody>
      </p:sp>
    </p:spTree>
    <p:extLst>
      <p:ext uri="{BB962C8B-B14F-4D97-AF65-F5344CB8AC3E}">
        <p14:creationId xmlns:p14="http://schemas.microsoft.com/office/powerpoint/2010/main" val="2971630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991E-C467-3241-94F1-9FA3F53ADBEC}"/>
              </a:ext>
            </a:extLst>
          </p:cNvPr>
          <p:cNvSpPr>
            <a:spLocks noGrp="1"/>
          </p:cNvSpPr>
          <p:nvPr>
            <p:ph type="title"/>
          </p:nvPr>
        </p:nvSpPr>
        <p:spPr/>
        <p:txBody>
          <a:bodyPr/>
          <a:lstStyle/>
          <a:p>
            <a:r>
              <a:rPr lang="en-US" dirty="0"/>
              <a:t>Review on Shortest Path Problems</a:t>
            </a:r>
          </a:p>
        </p:txBody>
      </p:sp>
      <p:sp>
        <p:nvSpPr>
          <p:cNvPr id="3" name="Content Placeholder 2">
            <a:extLst>
              <a:ext uri="{FF2B5EF4-FFF2-40B4-BE49-F238E27FC236}">
                <a16:creationId xmlns:a16="http://schemas.microsoft.com/office/drawing/2014/main" id="{DCE9684D-AD2F-EF4C-A2CA-90A58F98FFB4}"/>
              </a:ext>
            </a:extLst>
          </p:cNvPr>
          <p:cNvSpPr>
            <a:spLocks noGrp="1"/>
          </p:cNvSpPr>
          <p:nvPr>
            <p:ph idx="1"/>
          </p:nvPr>
        </p:nvSpPr>
        <p:spPr/>
        <p:txBody>
          <a:bodyPr/>
          <a:lstStyle/>
          <a:p>
            <a:r>
              <a:rPr lang="en-US" dirty="0"/>
              <a:t>Dijkstra’s: shortest path from one node to all nodes</a:t>
            </a:r>
          </a:p>
          <a:p>
            <a:r>
              <a:rPr lang="en-US" dirty="0"/>
              <a:t>Bellman-ford: shortest path from one node to all nodes, negative edges allowed</a:t>
            </a:r>
          </a:p>
          <a:p>
            <a:r>
              <a:rPr lang="en-US" dirty="0"/>
              <a:t>Floyd-</a:t>
            </a:r>
            <a:r>
              <a:rPr lang="en-US" dirty="0" err="1"/>
              <a:t>Warshall</a:t>
            </a:r>
            <a:r>
              <a:rPr lang="en-US" dirty="0"/>
              <a:t>: shortest path between all pairs of vertices, negative edges allowed</a:t>
            </a:r>
          </a:p>
        </p:txBody>
      </p:sp>
    </p:spTree>
    <p:extLst>
      <p:ext uri="{BB962C8B-B14F-4D97-AF65-F5344CB8AC3E}">
        <p14:creationId xmlns:p14="http://schemas.microsoft.com/office/powerpoint/2010/main" val="3312210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C27F-A039-7640-A35D-4FD8FCEC1A5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EC85D11-CDBA-6C4D-B760-7169DE92244F}"/>
              </a:ext>
            </a:extLst>
          </p:cNvPr>
          <p:cNvPicPr>
            <a:picLocks noGrp="1" noChangeAspect="1"/>
          </p:cNvPicPr>
          <p:nvPr>
            <p:ph idx="1"/>
          </p:nvPr>
        </p:nvPicPr>
        <p:blipFill>
          <a:blip r:embed="rId3"/>
          <a:stretch>
            <a:fillRect/>
          </a:stretch>
        </p:blipFill>
        <p:spPr>
          <a:xfrm>
            <a:off x="1408941" y="365125"/>
            <a:ext cx="8840806" cy="5677866"/>
          </a:xfrm>
          <a:prstGeom prst="rect">
            <a:avLst/>
          </a:prstGeom>
        </p:spPr>
      </p:pic>
    </p:spTree>
    <p:extLst>
      <p:ext uri="{BB962C8B-B14F-4D97-AF65-F5344CB8AC3E}">
        <p14:creationId xmlns:p14="http://schemas.microsoft.com/office/powerpoint/2010/main" val="156609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6484-F1A8-0348-A9AE-429E1CE024F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F80280F-22B4-D447-AEEE-6418E2C9EA60}"/>
              </a:ext>
            </a:extLst>
          </p:cNvPr>
          <p:cNvPicPr>
            <a:picLocks noGrp="1" noChangeAspect="1"/>
          </p:cNvPicPr>
          <p:nvPr>
            <p:ph idx="1"/>
          </p:nvPr>
        </p:nvPicPr>
        <p:blipFill>
          <a:blip r:embed="rId2"/>
          <a:stretch>
            <a:fillRect/>
          </a:stretch>
        </p:blipFill>
        <p:spPr>
          <a:xfrm>
            <a:off x="487099" y="365125"/>
            <a:ext cx="8740089" cy="5807075"/>
          </a:xfrm>
          <a:prstGeom prst="rect">
            <a:avLst/>
          </a:prstGeom>
        </p:spPr>
      </p:pic>
    </p:spTree>
    <p:extLst>
      <p:ext uri="{BB962C8B-B14F-4D97-AF65-F5344CB8AC3E}">
        <p14:creationId xmlns:p14="http://schemas.microsoft.com/office/powerpoint/2010/main" val="3021724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24F99-CE69-CF4E-A411-A8253DF1279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607DCF9-854C-4F43-A2AE-C2FE3144EF3E}"/>
              </a:ext>
            </a:extLst>
          </p:cNvPr>
          <p:cNvPicPr>
            <a:picLocks noGrp="1" noChangeAspect="1"/>
          </p:cNvPicPr>
          <p:nvPr>
            <p:ph idx="1"/>
          </p:nvPr>
        </p:nvPicPr>
        <p:blipFill>
          <a:blip r:embed="rId2"/>
          <a:stretch>
            <a:fillRect/>
          </a:stretch>
        </p:blipFill>
        <p:spPr>
          <a:xfrm>
            <a:off x="1056861" y="666861"/>
            <a:ext cx="8434011" cy="5524278"/>
          </a:xfrm>
          <a:prstGeom prst="rect">
            <a:avLst/>
          </a:prstGeom>
        </p:spPr>
      </p:pic>
    </p:spTree>
    <p:extLst>
      <p:ext uri="{BB962C8B-B14F-4D97-AF65-F5344CB8AC3E}">
        <p14:creationId xmlns:p14="http://schemas.microsoft.com/office/powerpoint/2010/main" val="4007853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99961-A96B-5742-82C5-6122CAEF6AEC}"/>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08407EF8-37D0-C94B-9815-A5D6DD4177DF}"/>
              </a:ext>
            </a:extLst>
          </p:cNvPr>
          <p:cNvPicPr>
            <a:picLocks noGrp="1" noChangeAspect="1"/>
          </p:cNvPicPr>
          <p:nvPr>
            <p:ph idx="1"/>
          </p:nvPr>
        </p:nvPicPr>
        <p:blipFill>
          <a:blip r:embed="rId2"/>
          <a:stretch>
            <a:fillRect/>
          </a:stretch>
        </p:blipFill>
        <p:spPr>
          <a:xfrm>
            <a:off x="1996550" y="529209"/>
            <a:ext cx="8198899" cy="5799581"/>
          </a:xfrm>
          <a:prstGeom prst="rect">
            <a:avLst/>
          </a:prstGeom>
        </p:spPr>
      </p:pic>
    </p:spTree>
    <p:extLst>
      <p:ext uri="{BB962C8B-B14F-4D97-AF65-F5344CB8AC3E}">
        <p14:creationId xmlns:p14="http://schemas.microsoft.com/office/powerpoint/2010/main" val="3122379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8AEB1-2713-304F-9018-BCC7B180F9F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3A09983-6AFD-1541-81A1-BDC01C70B835}"/>
              </a:ext>
            </a:extLst>
          </p:cNvPr>
          <p:cNvPicPr>
            <a:picLocks noGrp="1" noChangeAspect="1"/>
          </p:cNvPicPr>
          <p:nvPr>
            <p:ph idx="1"/>
          </p:nvPr>
        </p:nvPicPr>
        <p:blipFill>
          <a:blip r:embed="rId2"/>
          <a:stretch>
            <a:fillRect/>
          </a:stretch>
        </p:blipFill>
        <p:spPr>
          <a:xfrm>
            <a:off x="1980336" y="549489"/>
            <a:ext cx="8231327" cy="5759021"/>
          </a:xfrm>
          <a:prstGeom prst="rect">
            <a:avLst/>
          </a:prstGeom>
        </p:spPr>
      </p:pic>
    </p:spTree>
    <p:extLst>
      <p:ext uri="{BB962C8B-B14F-4D97-AF65-F5344CB8AC3E}">
        <p14:creationId xmlns:p14="http://schemas.microsoft.com/office/powerpoint/2010/main" val="4222076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74348-873E-C541-9421-E2B5B9F0A3E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4B9C930-EF77-0843-A372-AB55DC1D946D}"/>
              </a:ext>
            </a:extLst>
          </p:cNvPr>
          <p:cNvPicPr>
            <a:picLocks noGrp="1" noChangeAspect="1"/>
          </p:cNvPicPr>
          <p:nvPr>
            <p:ph idx="1"/>
          </p:nvPr>
        </p:nvPicPr>
        <p:blipFill>
          <a:blip r:embed="rId2"/>
          <a:stretch>
            <a:fillRect/>
          </a:stretch>
        </p:blipFill>
        <p:spPr>
          <a:xfrm>
            <a:off x="1997804" y="527622"/>
            <a:ext cx="8196391" cy="5802755"/>
          </a:xfrm>
          <a:prstGeom prst="rect">
            <a:avLst/>
          </a:prstGeom>
        </p:spPr>
      </p:pic>
    </p:spTree>
    <p:extLst>
      <p:ext uri="{BB962C8B-B14F-4D97-AF65-F5344CB8AC3E}">
        <p14:creationId xmlns:p14="http://schemas.microsoft.com/office/powerpoint/2010/main" val="658578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1850-41CD-4343-9C9F-A8EE0CA9D00A}"/>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6F9E97CF-DE31-984C-A6E2-23C058EEA400}"/>
              </a:ext>
            </a:extLst>
          </p:cNvPr>
          <p:cNvSpPr>
            <a:spLocks noGrp="1"/>
          </p:cNvSpPr>
          <p:nvPr>
            <p:ph idx="1"/>
          </p:nvPr>
        </p:nvSpPr>
        <p:spPr/>
        <p:txBody>
          <a:bodyPr/>
          <a:lstStyle/>
          <a:p>
            <a:r>
              <a:rPr lang="en-US" dirty="0">
                <a:hlinkClick r:id="rId2"/>
              </a:rPr>
              <a:t>https://leetcode.com/problems/detect-cycles-in-2d-grid/</a:t>
            </a:r>
            <a:endParaRPr lang="en-US" dirty="0"/>
          </a:p>
          <a:p>
            <a:endParaRPr lang="en-US" dirty="0"/>
          </a:p>
        </p:txBody>
      </p:sp>
    </p:spTree>
    <p:extLst>
      <p:ext uri="{BB962C8B-B14F-4D97-AF65-F5344CB8AC3E}">
        <p14:creationId xmlns:p14="http://schemas.microsoft.com/office/powerpoint/2010/main" val="2659947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A404-BD2C-1F4B-A4F2-DD0FCB6F4EF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B5548C8-BEDC-0D41-BF58-670B679238BA}"/>
              </a:ext>
            </a:extLst>
          </p:cNvPr>
          <p:cNvPicPr>
            <a:picLocks noGrp="1" noChangeAspect="1"/>
          </p:cNvPicPr>
          <p:nvPr>
            <p:ph idx="1"/>
          </p:nvPr>
        </p:nvPicPr>
        <p:blipFill>
          <a:blip r:embed="rId2"/>
          <a:stretch>
            <a:fillRect/>
          </a:stretch>
        </p:blipFill>
        <p:spPr>
          <a:xfrm>
            <a:off x="1902611" y="877318"/>
            <a:ext cx="8386778" cy="5103364"/>
          </a:xfrm>
          <a:prstGeom prst="rect">
            <a:avLst/>
          </a:prstGeom>
        </p:spPr>
      </p:pic>
    </p:spTree>
    <p:extLst>
      <p:ext uri="{BB962C8B-B14F-4D97-AF65-F5344CB8AC3E}">
        <p14:creationId xmlns:p14="http://schemas.microsoft.com/office/powerpoint/2010/main" val="2515817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A556-A4F3-AB46-91E4-5740DFC2AA3A}"/>
              </a:ext>
            </a:extLst>
          </p:cNvPr>
          <p:cNvSpPr>
            <a:spLocks noGrp="1"/>
          </p:cNvSpPr>
          <p:nvPr>
            <p:ph type="title"/>
          </p:nvPr>
        </p:nvSpPr>
        <p:spPr/>
        <p:txBody>
          <a:bodyPr/>
          <a:lstStyle/>
          <a:p>
            <a:r>
              <a:rPr lang="en-US" dirty="0"/>
              <a:t>Time Complexity</a:t>
            </a:r>
          </a:p>
        </p:txBody>
      </p:sp>
      <p:sp>
        <p:nvSpPr>
          <p:cNvPr id="3" name="Content Placeholder 2">
            <a:extLst>
              <a:ext uri="{FF2B5EF4-FFF2-40B4-BE49-F238E27FC236}">
                <a16:creationId xmlns:a16="http://schemas.microsoft.com/office/drawing/2014/main" id="{AC8FA5F9-E0A6-5241-8ED2-626B13E4016D}"/>
              </a:ext>
            </a:extLst>
          </p:cNvPr>
          <p:cNvSpPr>
            <a:spLocks noGrp="1"/>
          </p:cNvSpPr>
          <p:nvPr>
            <p:ph idx="1"/>
          </p:nvPr>
        </p:nvSpPr>
        <p:spPr/>
        <p:txBody>
          <a:bodyPr/>
          <a:lstStyle/>
          <a:p>
            <a:r>
              <a:rPr lang="en-US" dirty="0"/>
              <a:t>O(V^3)</a:t>
            </a:r>
          </a:p>
        </p:txBody>
      </p:sp>
    </p:spTree>
    <p:extLst>
      <p:ext uri="{BB962C8B-B14F-4D97-AF65-F5344CB8AC3E}">
        <p14:creationId xmlns:p14="http://schemas.microsoft.com/office/powerpoint/2010/main" val="2877710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4D069-6C67-6942-B0FB-B155C12270C2}"/>
              </a:ext>
            </a:extLst>
          </p:cNvPr>
          <p:cNvSpPr>
            <a:spLocks noGrp="1"/>
          </p:cNvSpPr>
          <p:nvPr>
            <p:ph type="title"/>
          </p:nvPr>
        </p:nvSpPr>
        <p:spPr/>
        <p:txBody>
          <a:bodyPr/>
          <a:lstStyle/>
          <a:p>
            <a:r>
              <a:rPr lang="en-US" dirty="0"/>
              <a:t>Detecting Negative Cycles</a:t>
            </a:r>
          </a:p>
        </p:txBody>
      </p:sp>
      <p:sp>
        <p:nvSpPr>
          <p:cNvPr id="3" name="Content Placeholder 2">
            <a:extLst>
              <a:ext uri="{FF2B5EF4-FFF2-40B4-BE49-F238E27FC236}">
                <a16:creationId xmlns:a16="http://schemas.microsoft.com/office/drawing/2014/main" id="{F6A769C2-7550-574A-9F2E-69DBC941A8DB}"/>
              </a:ext>
            </a:extLst>
          </p:cNvPr>
          <p:cNvSpPr>
            <a:spLocks noGrp="1"/>
          </p:cNvSpPr>
          <p:nvPr>
            <p:ph idx="1"/>
          </p:nvPr>
        </p:nvSpPr>
        <p:spPr>
          <a:xfrm>
            <a:off x="6096000" y="2011680"/>
            <a:ext cx="5257800" cy="4160520"/>
          </a:xfrm>
        </p:spPr>
        <p:txBody>
          <a:bodyPr/>
          <a:lstStyle/>
          <a:p>
            <a:r>
              <a:rPr lang="en-US" dirty="0"/>
              <a:t>Distance of any node to itself is always zero</a:t>
            </a:r>
          </a:p>
          <a:p>
            <a:r>
              <a:rPr lang="en-US" dirty="0"/>
              <a:t>If distance of any node to itself becomes negative, then there is a negative cycle</a:t>
            </a:r>
          </a:p>
        </p:txBody>
      </p:sp>
      <p:pic>
        <p:nvPicPr>
          <p:cNvPr id="5" name="Picture 4">
            <a:extLst>
              <a:ext uri="{FF2B5EF4-FFF2-40B4-BE49-F238E27FC236}">
                <a16:creationId xmlns:a16="http://schemas.microsoft.com/office/drawing/2014/main" id="{D98F24BE-5A2A-4D49-ACCC-33FF0A4D0134}"/>
              </a:ext>
            </a:extLst>
          </p:cNvPr>
          <p:cNvPicPr>
            <a:picLocks noChangeAspect="1"/>
          </p:cNvPicPr>
          <p:nvPr/>
        </p:nvPicPr>
        <p:blipFill>
          <a:blip r:embed="rId2"/>
          <a:stretch>
            <a:fillRect/>
          </a:stretch>
        </p:blipFill>
        <p:spPr>
          <a:xfrm>
            <a:off x="706395" y="2011680"/>
            <a:ext cx="4792734" cy="3758685"/>
          </a:xfrm>
          <a:prstGeom prst="rect">
            <a:avLst/>
          </a:prstGeom>
        </p:spPr>
      </p:pic>
    </p:spTree>
    <p:extLst>
      <p:ext uri="{BB962C8B-B14F-4D97-AF65-F5344CB8AC3E}">
        <p14:creationId xmlns:p14="http://schemas.microsoft.com/office/powerpoint/2010/main" val="1898621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04F14-E129-E448-9C9F-27E50C92DD71}"/>
              </a:ext>
            </a:extLst>
          </p:cNvPr>
          <p:cNvSpPr>
            <a:spLocks noGrp="1"/>
          </p:cNvSpPr>
          <p:nvPr>
            <p:ph type="title"/>
          </p:nvPr>
        </p:nvSpPr>
        <p:spPr/>
        <p:txBody>
          <a:bodyPr/>
          <a:lstStyle/>
          <a:p>
            <a:r>
              <a:rPr lang="en-US" dirty="0"/>
              <a:t>Longest Path</a:t>
            </a:r>
          </a:p>
        </p:txBody>
      </p:sp>
      <p:sp>
        <p:nvSpPr>
          <p:cNvPr id="3" name="Content Placeholder 2">
            <a:extLst>
              <a:ext uri="{FF2B5EF4-FFF2-40B4-BE49-F238E27FC236}">
                <a16:creationId xmlns:a16="http://schemas.microsoft.com/office/drawing/2014/main" id="{949B8D42-2FA9-A546-96FC-5AA48200223D}"/>
              </a:ext>
            </a:extLst>
          </p:cNvPr>
          <p:cNvSpPr>
            <a:spLocks noGrp="1"/>
          </p:cNvSpPr>
          <p:nvPr>
            <p:ph idx="1"/>
          </p:nvPr>
        </p:nvSpPr>
        <p:spPr/>
        <p:txBody>
          <a:bodyPr/>
          <a:lstStyle/>
          <a:p>
            <a:r>
              <a:rPr lang="en-US" dirty="0"/>
              <a:t>Given a weighted directed acyclic graph and a source vertex v, find the longest distances from v to all other vertices in the given graph</a:t>
            </a:r>
          </a:p>
          <a:p>
            <a:r>
              <a:rPr lang="en-US" dirty="0"/>
              <a:t>Cannot have positive cycles because longest path will grow infinitely</a:t>
            </a:r>
          </a:p>
        </p:txBody>
      </p:sp>
    </p:spTree>
    <p:extLst>
      <p:ext uri="{BB962C8B-B14F-4D97-AF65-F5344CB8AC3E}">
        <p14:creationId xmlns:p14="http://schemas.microsoft.com/office/powerpoint/2010/main" val="2481561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09F10-A32E-B542-91D9-0A98D09DB3D3}"/>
              </a:ext>
            </a:extLst>
          </p:cNvPr>
          <p:cNvSpPr>
            <a:spLocks noGrp="1"/>
          </p:cNvSpPr>
          <p:nvPr>
            <p:ph type="title"/>
          </p:nvPr>
        </p:nvSpPr>
        <p:spPr/>
        <p:txBody>
          <a:bodyPr/>
          <a:lstStyle/>
          <a:p>
            <a:r>
              <a:rPr lang="en-US" dirty="0"/>
              <a:t>Longest Path</a:t>
            </a:r>
          </a:p>
        </p:txBody>
      </p:sp>
      <p:sp>
        <p:nvSpPr>
          <p:cNvPr id="3" name="Content Placeholder 2">
            <a:extLst>
              <a:ext uri="{FF2B5EF4-FFF2-40B4-BE49-F238E27FC236}">
                <a16:creationId xmlns:a16="http://schemas.microsoft.com/office/drawing/2014/main" id="{267DB455-77E5-184E-8E6B-525B9780E50C}"/>
              </a:ext>
            </a:extLst>
          </p:cNvPr>
          <p:cNvSpPr>
            <a:spLocks noGrp="1"/>
          </p:cNvSpPr>
          <p:nvPr>
            <p:ph idx="1"/>
          </p:nvPr>
        </p:nvSpPr>
        <p:spPr/>
        <p:txBody>
          <a:bodyPr/>
          <a:lstStyle/>
          <a:p>
            <a:r>
              <a:rPr lang="en-US" dirty="0"/>
              <a:t>Idea: find the topological ordering of the graph, then process all vertices in the topological ordering one by one</a:t>
            </a:r>
          </a:p>
          <a:p>
            <a:r>
              <a:rPr lang="en-US" dirty="0"/>
              <a:t>For every vertex u in the topological order</a:t>
            </a:r>
          </a:p>
          <a:p>
            <a:pPr lvl="1"/>
            <a:r>
              <a:rPr lang="en-US" dirty="0"/>
              <a:t>For every adjacent vertex v of u</a:t>
            </a:r>
          </a:p>
          <a:p>
            <a:pPr lvl="1"/>
            <a:r>
              <a:rPr lang="en-US" dirty="0"/>
              <a:t>If (</a:t>
            </a:r>
            <a:r>
              <a:rPr lang="en-US" dirty="0" err="1"/>
              <a:t>dist</a:t>
            </a:r>
            <a:r>
              <a:rPr lang="en-US" dirty="0"/>
              <a:t>[v] &lt; </a:t>
            </a:r>
            <a:r>
              <a:rPr lang="en-US" dirty="0" err="1"/>
              <a:t>dist</a:t>
            </a:r>
            <a:r>
              <a:rPr lang="en-US" dirty="0"/>
              <a:t>[u] + weight(u, v)), then update </a:t>
            </a:r>
            <a:r>
              <a:rPr lang="en-US" dirty="0" err="1"/>
              <a:t>dist</a:t>
            </a:r>
            <a:r>
              <a:rPr lang="en-US" dirty="0"/>
              <a:t>[v] = </a:t>
            </a:r>
            <a:r>
              <a:rPr lang="en-US" dirty="0" err="1"/>
              <a:t>dist</a:t>
            </a:r>
            <a:r>
              <a:rPr lang="en-US" dirty="0"/>
              <a:t>[u] + weight(u, v)</a:t>
            </a:r>
          </a:p>
        </p:txBody>
      </p:sp>
    </p:spTree>
    <p:extLst>
      <p:ext uri="{BB962C8B-B14F-4D97-AF65-F5344CB8AC3E}">
        <p14:creationId xmlns:p14="http://schemas.microsoft.com/office/powerpoint/2010/main" val="311723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F139E-B62D-5448-A31D-A1442FA4E42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513F8BE-FB97-5E49-8ACB-9629D5EC85FD}"/>
              </a:ext>
            </a:extLst>
          </p:cNvPr>
          <p:cNvPicPr>
            <a:picLocks noGrp="1" noChangeAspect="1"/>
          </p:cNvPicPr>
          <p:nvPr>
            <p:ph idx="1"/>
          </p:nvPr>
        </p:nvPicPr>
        <p:blipFill>
          <a:blip r:embed="rId2"/>
          <a:stretch>
            <a:fillRect/>
          </a:stretch>
        </p:blipFill>
        <p:spPr>
          <a:xfrm>
            <a:off x="2918791" y="715134"/>
            <a:ext cx="6354417" cy="5427731"/>
          </a:xfrm>
          <a:prstGeom prst="rect">
            <a:avLst/>
          </a:prstGeom>
        </p:spPr>
      </p:pic>
    </p:spTree>
    <p:extLst>
      <p:ext uri="{BB962C8B-B14F-4D97-AF65-F5344CB8AC3E}">
        <p14:creationId xmlns:p14="http://schemas.microsoft.com/office/powerpoint/2010/main" val="4104653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4B606-8106-3A49-8BC4-813F18407BA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0B2FA9D-E1A0-DB46-9EDA-7E812EF455DE}"/>
              </a:ext>
            </a:extLst>
          </p:cNvPr>
          <p:cNvPicPr>
            <a:picLocks noGrp="1" noChangeAspect="1"/>
          </p:cNvPicPr>
          <p:nvPr>
            <p:ph idx="1"/>
          </p:nvPr>
        </p:nvPicPr>
        <p:blipFill>
          <a:blip r:embed="rId2"/>
          <a:stretch>
            <a:fillRect/>
          </a:stretch>
        </p:blipFill>
        <p:spPr>
          <a:xfrm>
            <a:off x="1060423" y="1739503"/>
            <a:ext cx="10071154" cy="3378993"/>
          </a:xfrm>
          <a:prstGeom prst="rect">
            <a:avLst/>
          </a:prstGeom>
        </p:spPr>
      </p:pic>
    </p:spTree>
    <p:extLst>
      <p:ext uri="{BB962C8B-B14F-4D97-AF65-F5344CB8AC3E}">
        <p14:creationId xmlns:p14="http://schemas.microsoft.com/office/powerpoint/2010/main" val="3075201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1791B-C902-F643-A583-C8F731FAC46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270C787-4AE4-154C-9856-2927BFD00EEF}"/>
              </a:ext>
            </a:extLst>
          </p:cNvPr>
          <p:cNvPicPr>
            <a:picLocks noGrp="1" noChangeAspect="1"/>
          </p:cNvPicPr>
          <p:nvPr>
            <p:ph idx="1"/>
          </p:nvPr>
        </p:nvPicPr>
        <p:blipFill>
          <a:blip r:embed="rId2"/>
          <a:stretch>
            <a:fillRect/>
          </a:stretch>
        </p:blipFill>
        <p:spPr>
          <a:xfrm>
            <a:off x="1579287" y="1690688"/>
            <a:ext cx="9033425" cy="3486943"/>
          </a:xfrm>
          <a:prstGeom prst="rect">
            <a:avLst/>
          </a:prstGeom>
        </p:spPr>
      </p:pic>
    </p:spTree>
    <p:extLst>
      <p:ext uri="{BB962C8B-B14F-4D97-AF65-F5344CB8AC3E}">
        <p14:creationId xmlns:p14="http://schemas.microsoft.com/office/powerpoint/2010/main" val="1221633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E1FFF-5C20-7945-94BA-C7DBDD9DCE0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E22BCC3-9AF7-AA4A-AD14-6AEFE809946E}"/>
              </a:ext>
            </a:extLst>
          </p:cNvPr>
          <p:cNvPicPr>
            <a:picLocks noGrp="1" noChangeAspect="1"/>
          </p:cNvPicPr>
          <p:nvPr>
            <p:ph idx="1"/>
          </p:nvPr>
        </p:nvPicPr>
        <p:blipFill>
          <a:blip r:embed="rId2"/>
          <a:stretch>
            <a:fillRect/>
          </a:stretch>
        </p:blipFill>
        <p:spPr>
          <a:xfrm>
            <a:off x="1263281" y="2167766"/>
            <a:ext cx="9665437" cy="3328193"/>
          </a:xfrm>
          <a:prstGeom prst="rect">
            <a:avLst/>
          </a:prstGeom>
        </p:spPr>
      </p:pic>
    </p:spTree>
    <p:extLst>
      <p:ext uri="{BB962C8B-B14F-4D97-AF65-F5344CB8AC3E}">
        <p14:creationId xmlns:p14="http://schemas.microsoft.com/office/powerpoint/2010/main" val="165829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79C07-247B-9044-AEBC-4CA6E02ADBC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D170C59-4E26-C743-A3CC-61A4BF887074}"/>
              </a:ext>
            </a:extLst>
          </p:cNvPr>
          <p:cNvPicPr>
            <a:picLocks noGrp="1" noChangeAspect="1"/>
          </p:cNvPicPr>
          <p:nvPr>
            <p:ph idx="1"/>
          </p:nvPr>
        </p:nvPicPr>
        <p:blipFill>
          <a:blip r:embed="rId2"/>
          <a:stretch>
            <a:fillRect/>
          </a:stretch>
        </p:blipFill>
        <p:spPr>
          <a:xfrm>
            <a:off x="1257684" y="2395700"/>
            <a:ext cx="9676631" cy="3587218"/>
          </a:xfrm>
          <a:prstGeom prst="rect">
            <a:avLst/>
          </a:prstGeom>
        </p:spPr>
      </p:pic>
    </p:spTree>
    <p:extLst>
      <p:ext uri="{BB962C8B-B14F-4D97-AF65-F5344CB8AC3E}">
        <p14:creationId xmlns:p14="http://schemas.microsoft.com/office/powerpoint/2010/main" val="2831881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E9D54-C9F2-EF4E-BDC8-B2F7CE08D06A}"/>
              </a:ext>
            </a:extLst>
          </p:cNvPr>
          <p:cNvSpPr>
            <a:spLocks noGrp="1"/>
          </p:cNvSpPr>
          <p:nvPr>
            <p:ph type="title"/>
          </p:nvPr>
        </p:nvSpPr>
        <p:spPr/>
        <p:txBody>
          <a:bodyPr/>
          <a:lstStyle/>
          <a:p>
            <a:r>
              <a:rPr lang="en-US" dirty="0"/>
              <a:t>Prim’s Algorithm</a:t>
            </a:r>
          </a:p>
        </p:txBody>
      </p:sp>
      <p:sp>
        <p:nvSpPr>
          <p:cNvPr id="3" name="Content Placeholder 2">
            <a:extLst>
              <a:ext uri="{FF2B5EF4-FFF2-40B4-BE49-F238E27FC236}">
                <a16:creationId xmlns:a16="http://schemas.microsoft.com/office/drawing/2014/main" id="{9E6DAB3E-D0DB-BF42-A37E-C2A73739EFAB}"/>
              </a:ext>
            </a:extLst>
          </p:cNvPr>
          <p:cNvSpPr>
            <a:spLocks noGrp="1"/>
          </p:cNvSpPr>
          <p:nvPr>
            <p:ph idx="1"/>
          </p:nvPr>
        </p:nvSpPr>
        <p:spPr>
          <a:xfrm>
            <a:off x="838200" y="2011680"/>
            <a:ext cx="10515600" cy="4337362"/>
          </a:xfrm>
        </p:spPr>
        <p:txBody>
          <a:bodyPr>
            <a:normAutofit/>
          </a:bodyPr>
          <a:lstStyle/>
          <a:p>
            <a:r>
              <a:rPr lang="en-US" dirty="0"/>
              <a:t>Is a greedy algorithm</a:t>
            </a:r>
          </a:p>
          <a:p>
            <a:r>
              <a:rPr lang="en-US" dirty="0"/>
              <a:t>Idea: a spanning tree means all vertices must be connected, so if we have two sets of vertices, one set contains vertices not yet in the MST, the other set contains vertices already in the MST, then vertices in two sets must be connected, with the minimum weight edge</a:t>
            </a:r>
          </a:p>
          <a:p>
            <a:r>
              <a:rPr lang="en-US" dirty="0"/>
              <a:t>Cut: a group of edges that connects two sets of vertices in a graph</a:t>
            </a:r>
          </a:p>
        </p:txBody>
      </p:sp>
    </p:spTree>
    <p:extLst>
      <p:ext uri="{BB962C8B-B14F-4D97-AF65-F5344CB8AC3E}">
        <p14:creationId xmlns:p14="http://schemas.microsoft.com/office/powerpoint/2010/main" val="1878882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586B9-2187-374A-BCA4-303F7C7A7FE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71F6B10-AF7F-4243-B8BA-F449449326B5}"/>
              </a:ext>
            </a:extLst>
          </p:cNvPr>
          <p:cNvPicPr>
            <a:picLocks noGrp="1" noChangeAspect="1"/>
          </p:cNvPicPr>
          <p:nvPr>
            <p:ph idx="1"/>
          </p:nvPr>
        </p:nvPicPr>
        <p:blipFill>
          <a:blip r:embed="rId2"/>
          <a:stretch>
            <a:fillRect/>
          </a:stretch>
        </p:blipFill>
        <p:spPr>
          <a:xfrm>
            <a:off x="785563" y="2135531"/>
            <a:ext cx="10620874" cy="3523863"/>
          </a:xfrm>
          <a:prstGeom prst="rect">
            <a:avLst/>
          </a:prstGeom>
        </p:spPr>
      </p:pic>
    </p:spTree>
    <p:extLst>
      <p:ext uri="{BB962C8B-B14F-4D97-AF65-F5344CB8AC3E}">
        <p14:creationId xmlns:p14="http://schemas.microsoft.com/office/powerpoint/2010/main" val="4247272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DFB0-FF56-D94A-95A2-D3D73957F3E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29E6E69-FA69-5048-8BD5-178B2300ED9C}"/>
              </a:ext>
            </a:extLst>
          </p:cNvPr>
          <p:cNvPicPr>
            <a:picLocks noGrp="1" noChangeAspect="1"/>
          </p:cNvPicPr>
          <p:nvPr>
            <p:ph idx="1"/>
          </p:nvPr>
        </p:nvPicPr>
        <p:blipFill>
          <a:blip r:embed="rId2"/>
          <a:stretch>
            <a:fillRect/>
          </a:stretch>
        </p:blipFill>
        <p:spPr>
          <a:xfrm>
            <a:off x="1334467" y="2209672"/>
            <a:ext cx="9523066" cy="3366293"/>
          </a:xfrm>
          <a:prstGeom prst="rect">
            <a:avLst/>
          </a:prstGeom>
        </p:spPr>
      </p:pic>
    </p:spTree>
    <p:extLst>
      <p:ext uri="{BB962C8B-B14F-4D97-AF65-F5344CB8AC3E}">
        <p14:creationId xmlns:p14="http://schemas.microsoft.com/office/powerpoint/2010/main" val="1351588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DCFA-6F7C-B845-9DD3-B45930CC60CC}"/>
              </a:ext>
            </a:extLst>
          </p:cNvPr>
          <p:cNvSpPr>
            <a:spLocks noGrp="1"/>
          </p:cNvSpPr>
          <p:nvPr>
            <p:ph type="title"/>
          </p:nvPr>
        </p:nvSpPr>
        <p:spPr/>
        <p:txBody>
          <a:bodyPr/>
          <a:lstStyle/>
          <a:p>
            <a:r>
              <a:rPr lang="en-US" dirty="0"/>
              <a:t>Homework</a:t>
            </a:r>
          </a:p>
        </p:txBody>
      </p:sp>
      <p:sp>
        <p:nvSpPr>
          <p:cNvPr id="3" name="Content Placeholder 2">
            <a:extLst>
              <a:ext uri="{FF2B5EF4-FFF2-40B4-BE49-F238E27FC236}">
                <a16:creationId xmlns:a16="http://schemas.microsoft.com/office/drawing/2014/main" id="{97D8FA1F-EB68-674A-B83B-A81BDFEAF653}"/>
              </a:ext>
            </a:extLst>
          </p:cNvPr>
          <p:cNvSpPr>
            <a:spLocks noGrp="1"/>
          </p:cNvSpPr>
          <p:nvPr>
            <p:ph idx="1"/>
          </p:nvPr>
        </p:nvSpPr>
        <p:spPr/>
        <p:txBody>
          <a:bodyPr/>
          <a:lstStyle/>
          <a:p>
            <a:r>
              <a:rPr lang="en-US" dirty="0">
                <a:hlinkClick r:id="rId2"/>
              </a:rPr>
              <a:t>https://dmoj.ca/problem/cco15p2</a:t>
            </a:r>
            <a:endParaRPr lang="en-US" dirty="0"/>
          </a:p>
          <a:p>
            <a:pPr marL="0" indent="0">
              <a:buNone/>
            </a:pPr>
            <a:endParaRPr lang="en-US" dirty="0"/>
          </a:p>
        </p:txBody>
      </p:sp>
    </p:spTree>
    <p:extLst>
      <p:ext uri="{BB962C8B-B14F-4D97-AF65-F5344CB8AC3E}">
        <p14:creationId xmlns:p14="http://schemas.microsoft.com/office/powerpoint/2010/main" val="3618685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C2C2-49A5-5A40-BC95-37BA28E73BEA}"/>
              </a:ext>
            </a:extLst>
          </p:cNvPr>
          <p:cNvSpPr>
            <a:spLocks noGrp="1"/>
          </p:cNvSpPr>
          <p:nvPr>
            <p:ph type="title"/>
          </p:nvPr>
        </p:nvSpPr>
        <p:spPr/>
        <p:txBody>
          <a:bodyPr/>
          <a:lstStyle/>
          <a:p>
            <a:r>
              <a:rPr lang="en-US" dirty="0"/>
              <a:t>Graph Theory Review</a:t>
            </a:r>
          </a:p>
        </p:txBody>
      </p:sp>
      <p:sp>
        <p:nvSpPr>
          <p:cNvPr id="3" name="Content Placeholder 2">
            <a:extLst>
              <a:ext uri="{FF2B5EF4-FFF2-40B4-BE49-F238E27FC236}">
                <a16:creationId xmlns:a16="http://schemas.microsoft.com/office/drawing/2014/main" id="{B7E21088-8778-3248-BAA5-4F8CE2F7E3D0}"/>
              </a:ext>
            </a:extLst>
          </p:cNvPr>
          <p:cNvSpPr>
            <a:spLocks noGrp="1"/>
          </p:cNvSpPr>
          <p:nvPr>
            <p:ph idx="1"/>
          </p:nvPr>
        </p:nvSpPr>
        <p:spPr>
          <a:xfrm>
            <a:off x="838199" y="2011680"/>
            <a:ext cx="10974859" cy="4160520"/>
          </a:xfrm>
        </p:spPr>
        <p:txBody>
          <a:bodyPr>
            <a:normAutofit/>
          </a:bodyPr>
          <a:lstStyle/>
          <a:p>
            <a:r>
              <a:rPr lang="en-US" dirty="0"/>
              <a:t>Methods of graph traversal</a:t>
            </a:r>
          </a:p>
          <a:p>
            <a:pPr lvl="1"/>
            <a:r>
              <a:rPr lang="en-US" dirty="0"/>
              <a:t>DFS, explores children recursively using a stack</a:t>
            </a:r>
          </a:p>
          <a:p>
            <a:pPr lvl="1"/>
            <a:r>
              <a:rPr lang="en-US" dirty="0"/>
              <a:t>BFS, explores graph by-layer using a queue. In an unweighted graph, BFS produces the shortest path</a:t>
            </a:r>
          </a:p>
          <a:p>
            <a:r>
              <a:rPr lang="en-US" dirty="0"/>
              <a:t>Single-source shortest path</a:t>
            </a:r>
          </a:p>
          <a:p>
            <a:pPr lvl="1"/>
            <a:r>
              <a:rPr lang="en-US" dirty="0"/>
              <a:t>Dijkstra’s algorithm, no negative cycles</a:t>
            </a:r>
          </a:p>
          <a:p>
            <a:r>
              <a:rPr lang="en-US" dirty="0"/>
              <a:t>Minimum spanning trees (undirected graphs)</a:t>
            </a:r>
          </a:p>
          <a:p>
            <a:pPr lvl="1"/>
            <a:r>
              <a:rPr lang="en-US" dirty="0"/>
              <a:t>Kruskal’s Algorithm with Union-find data structure</a:t>
            </a:r>
          </a:p>
          <a:p>
            <a:pPr lvl="1"/>
            <a:r>
              <a:rPr lang="en-US" dirty="0"/>
              <a:t>Prim’s Algorithm</a:t>
            </a:r>
          </a:p>
        </p:txBody>
      </p:sp>
    </p:spTree>
    <p:extLst>
      <p:ext uri="{BB962C8B-B14F-4D97-AF65-F5344CB8AC3E}">
        <p14:creationId xmlns:p14="http://schemas.microsoft.com/office/powerpoint/2010/main" val="45355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27F5-C83D-8A4A-8613-3A9DCB72394E}"/>
              </a:ext>
            </a:extLst>
          </p:cNvPr>
          <p:cNvSpPr>
            <a:spLocks noGrp="1"/>
          </p:cNvSpPr>
          <p:nvPr>
            <p:ph type="title"/>
          </p:nvPr>
        </p:nvSpPr>
        <p:spPr/>
        <p:txBody>
          <a:bodyPr/>
          <a:lstStyle/>
          <a:p>
            <a:r>
              <a:rPr lang="en-US" dirty="0"/>
              <a:t>Additional Practice</a:t>
            </a:r>
          </a:p>
        </p:txBody>
      </p:sp>
      <p:sp>
        <p:nvSpPr>
          <p:cNvPr id="3" name="Content Placeholder 2">
            <a:extLst>
              <a:ext uri="{FF2B5EF4-FFF2-40B4-BE49-F238E27FC236}">
                <a16:creationId xmlns:a16="http://schemas.microsoft.com/office/drawing/2014/main" id="{C89ED95F-1A52-AF41-ABE0-387B35ACB8AD}"/>
              </a:ext>
            </a:extLst>
          </p:cNvPr>
          <p:cNvSpPr>
            <a:spLocks noGrp="1"/>
          </p:cNvSpPr>
          <p:nvPr>
            <p:ph idx="1"/>
          </p:nvPr>
        </p:nvSpPr>
        <p:spPr/>
        <p:txBody>
          <a:bodyPr/>
          <a:lstStyle/>
          <a:p>
            <a:r>
              <a:rPr lang="en-US" dirty="0">
                <a:hlinkClick r:id="rId2"/>
              </a:rPr>
              <a:t>https://dmoj.ca/problem/graph1</a:t>
            </a:r>
            <a:endParaRPr lang="en-US" dirty="0"/>
          </a:p>
          <a:p>
            <a:r>
              <a:rPr lang="en-US" dirty="0"/>
              <a:t>Is the graph directed/undirected, weighted/unweighted?</a:t>
            </a:r>
          </a:p>
          <a:p>
            <a:r>
              <a:rPr lang="en-US" dirty="0"/>
              <a:t>How many accounts to disable if X and Y are (indirectly) friends? What if they’re not?</a:t>
            </a:r>
          </a:p>
          <a:p>
            <a:r>
              <a:rPr lang="en-US" dirty="0"/>
              <a:t>How do we solve this problem (graph connectivity) with </a:t>
            </a:r>
            <a:r>
              <a:rPr lang="en-US" b="1" dirty="0"/>
              <a:t>graph traversal</a:t>
            </a:r>
            <a:r>
              <a:rPr lang="en-US" dirty="0"/>
              <a:t>? </a:t>
            </a:r>
            <a:r>
              <a:rPr lang="en-US" b="1" dirty="0"/>
              <a:t>Union-find data structure</a:t>
            </a:r>
            <a:r>
              <a:rPr lang="en-US" dirty="0"/>
              <a:t>?</a:t>
            </a:r>
          </a:p>
          <a:p>
            <a:endParaRPr lang="en-US" dirty="0"/>
          </a:p>
        </p:txBody>
      </p:sp>
    </p:spTree>
    <p:extLst>
      <p:ext uri="{BB962C8B-B14F-4D97-AF65-F5344CB8AC3E}">
        <p14:creationId xmlns:p14="http://schemas.microsoft.com/office/powerpoint/2010/main" val="2331729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27F5-C83D-8A4A-8613-3A9DCB72394E}"/>
              </a:ext>
            </a:extLst>
          </p:cNvPr>
          <p:cNvSpPr>
            <a:spLocks noGrp="1"/>
          </p:cNvSpPr>
          <p:nvPr>
            <p:ph type="title"/>
          </p:nvPr>
        </p:nvSpPr>
        <p:spPr/>
        <p:txBody>
          <a:bodyPr/>
          <a:lstStyle/>
          <a:p>
            <a:r>
              <a:rPr lang="en-US" dirty="0"/>
              <a:t>Additional Practice</a:t>
            </a:r>
          </a:p>
        </p:txBody>
      </p:sp>
      <p:sp>
        <p:nvSpPr>
          <p:cNvPr id="3" name="Content Placeholder 2">
            <a:extLst>
              <a:ext uri="{FF2B5EF4-FFF2-40B4-BE49-F238E27FC236}">
                <a16:creationId xmlns:a16="http://schemas.microsoft.com/office/drawing/2014/main" id="{C89ED95F-1A52-AF41-ABE0-387B35ACB8AD}"/>
              </a:ext>
            </a:extLst>
          </p:cNvPr>
          <p:cNvSpPr>
            <a:spLocks noGrp="1"/>
          </p:cNvSpPr>
          <p:nvPr>
            <p:ph idx="1"/>
          </p:nvPr>
        </p:nvSpPr>
        <p:spPr/>
        <p:txBody>
          <a:bodyPr>
            <a:normAutofit/>
          </a:bodyPr>
          <a:lstStyle/>
          <a:p>
            <a:r>
              <a:rPr lang="en-US" dirty="0">
                <a:hlinkClick r:id="rId2"/>
              </a:rPr>
              <a:t>https://dmoj.ca/problem/ccc13s4</a:t>
            </a:r>
            <a:endParaRPr lang="en-US" dirty="0"/>
          </a:p>
          <a:p>
            <a:r>
              <a:rPr lang="en-US" dirty="0"/>
              <a:t>How do we formulate this as a graph problem?</a:t>
            </a:r>
          </a:p>
          <a:p>
            <a:pPr lvl="1"/>
            <a:r>
              <a:rPr lang="en-US" dirty="0"/>
              <a:t>What are the vertices? Edges?</a:t>
            </a:r>
          </a:p>
          <a:p>
            <a:pPr lvl="1"/>
            <a:r>
              <a:rPr lang="en-US" dirty="0"/>
              <a:t>Is the graph directed/undirected, weighted/unweighted?</a:t>
            </a:r>
          </a:p>
          <a:p>
            <a:r>
              <a:rPr lang="en-US" dirty="0"/>
              <a:t>What does “taller” mean in graph?</a:t>
            </a:r>
          </a:p>
        </p:txBody>
      </p:sp>
    </p:spTree>
    <p:extLst>
      <p:ext uri="{BB962C8B-B14F-4D97-AF65-F5344CB8AC3E}">
        <p14:creationId xmlns:p14="http://schemas.microsoft.com/office/powerpoint/2010/main" val="4110079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27F5-C83D-8A4A-8613-3A9DCB72394E}"/>
              </a:ext>
            </a:extLst>
          </p:cNvPr>
          <p:cNvSpPr>
            <a:spLocks noGrp="1"/>
          </p:cNvSpPr>
          <p:nvPr>
            <p:ph type="title"/>
          </p:nvPr>
        </p:nvSpPr>
        <p:spPr/>
        <p:txBody>
          <a:bodyPr/>
          <a:lstStyle/>
          <a:p>
            <a:r>
              <a:rPr lang="en-US" dirty="0"/>
              <a:t>Additional Practice</a:t>
            </a:r>
          </a:p>
        </p:txBody>
      </p:sp>
      <p:sp>
        <p:nvSpPr>
          <p:cNvPr id="3" name="Content Placeholder 2">
            <a:extLst>
              <a:ext uri="{FF2B5EF4-FFF2-40B4-BE49-F238E27FC236}">
                <a16:creationId xmlns:a16="http://schemas.microsoft.com/office/drawing/2014/main" id="{C89ED95F-1A52-AF41-ABE0-387B35ACB8AD}"/>
              </a:ext>
            </a:extLst>
          </p:cNvPr>
          <p:cNvSpPr>
            <a:spLocks noGrp="1"/>
          </p:cNvSpPr>
          <p:nvPr>
            <p:ph idx="1"/>
          </p:nvPr>
        </p:nvSpPr>
        <p:spPr/>
        <p:txBody>
          <a:bodyPr/>
          <a:lstStyle/>
          <a:p>
            <a:r>
              <a:rPr lang="en-US" dirty="0">
                <a:hlinkClick r:id="rId2"/>
              </a:rPr>
              <a:t>https://dmoj.ca/problem/dmopc14c2p5</a:t>
            </a:r>
            <a:endParaRPr lang="en-US" dirty="0"/>
          </a:p>
          <a:p>
            <a:r>
              <a:rPr lang="en-US" dirty="0"/>
              <a:t>Is this graph directed/undirected, weighted/unweighted?</a:t>
            </a:r>
          </a:p>
          <a:p>
            <a:r>
              <a:rPr lang="en-US" dirty="0"/>
              <a:t>Is the graph cyclic? What’s its topological order?</a:t>
            </a:r>
          </a:p>
        </p:txBody>
      </p:sp>
    </p:spTree>
    <p:extLst>
      <p:ext uri="{BB962C8B-B14F-4D97-AF65-F5344CB8AC3E}">
        <p14:creationId xmlns:p14="http://schemas.microsoft.com/office/powerpoint/2010/main" val="5593136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27F5-C83D-8A4A-8613-3A9DCB72394E}"/>
              </a:ext>
            </a:extLst>
          </p:cNvPr>
          <p:cNvSpPr>
            <a:spLocks noGrp="1"/>
          </p:cNvSpPr>
          <p:nvPr>
            <p:ph type="title"/>
          </p:nvPr>
        </p:nvSpPr>
        <p:spPr/>
        <p:txBody>
          <a:bodyPr/>
          <a:lstStyle/>
          <a:p>
            <a:r>
              <a:rPr lang="en-US" dirty="0"/>
              <a:t>Additional Practice</a:t>
            </a:r>
          </a:p>
        </p:txBody>
      </p:sp>
      <p:sp>
        <p:nvSpPr>
          <p:cNvPr id="3" name="Content Placeholder 2">
            <a:extLst>
              <a:ext uri="{FF2B5EF4-FFF2-40B4-BE49-F238E27FC236}">
                <a16:creationId xmlns:a16="http://schemas.microsoft.com/office/drawing/2014/main" id="{C89ED95F-1A52-AF41-ABE0-387B35ACB8AD}"/>
              </a:ext>
            </a:extLst>
          </p:cNvPr>
          <p:cNvSpPr>
            <a:spLocks noGrp="1"/>
          </p:cNvSpPr>
          <p:nvPr>
            <p:ph idx="1"/>
          </p:nvPr>
        </p:nvSpPr>
        <p:spPr/>
        <p:txBody>
          <a:bodyPr/>
          <a:lstStyle/>
          <a:p>
            <a:r>
              <a:rPr lang="en-US" dirty="0">
                <a:hlinkClick r:id="rId2"/>
              </a:rPr>
              <a:t>https://dmoj.ca/problem/cco11p2</a:t>
            </a:r>
            <a:endParaRPr lang="en-US" dirty="0"/>
          </a:p>
          <a:p>
            <a:endParaRPr lang="en-US" dirty="0"/>
          </a:p>
        </p:txBody>
      </p:sp>
    </p:spTree>
    <p:extLst>
      <p:ext uri="{BB962C8B-B14F-4D97-AF65-F5344CB8AC3E}">
        <p14:creationId xmlns:p14="http://schemas.microsoft.com/office/powerpoint/2010/main" val="4285494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2CE8E-6C78-7A49-AEFE-1AF77A1559F7}"/>
              </a:ext>
            </a:extLst>
          </p:cNvPr>
          <p:cNvSpPr>
            <a:spLocks noGrp="1"/>
          </p:cNvSpPr>
          <p:nvPr>
            <p:ph type="title"/>
          </p:nvPr>
        </p:nvSpPr>
        <p:spPr/>
        <p:txBody>
          <a:bodyPr/>
          <a:lstStyle/>
          <a:p>
            <a:r>
              <a:rPr lang="en-US" dirty="0"/>
              <a:t>Prim’s Algorithm</a:t>
            </a:r>
          </a:p>
        </p:txBody>
      </p:sp>
      <p:sp>
        <p:nvSpPr>
          <p:cNvPr id="3" name="Content Placeholder 2">
            <a:extLst>
              <a:ext uri="{FF2B5EF4-FFF2-40B4-BE49-F238E27FC236}">
                <a16:creationId xmlns:a16="http://schemas.microsoft.com/office/drawing/2014/main" id="{55926152-5824-A240-A3EB-4866462E7D2B}"/>
              </a:ext>
            </a:extLst>
          </p:cNvPr>
          <p:cNvSpPr>
            <a:spLocks noGrp="1"/>
          </p:cNvSpPr>
          <p:nvPr>
            <p:ph idx="1"/>
          </p:nvPr>
        </p:nvSpPr>
        <p:spPr>
          <a:xfrm>
            <a:off x="838200" y="2011680"/>
            <a:ext cx="11049000" cy="4160520"/>
          </a:xfrm>
        </p:spPr>
        <p:txBody>
          <a:bodyPr>
            <a:normAutofit lnSpcReduction="10000"/>
          </a:bodyPr>
          <a:lstStyle/>
          <a:p>
            <a:pPr marL="514350" indent="-514350">
              <a:buAutoNum type="arabicPeriod"/>
            </a:pPr>
            <a:r>
              <a:rPr lang="en-US" dirty="0"/>
              <a:t>Create a set </a:t>
            </a:r>
            <a:r>
              <a:rPr lang="en-US" dirty="0" err="1"/>
              <a:t>mst_set</a:t>
            </a:r>
            <a:r>
              <a:rPr lang="en-US" dirty="0"/>
              <a:t> that keeps track of vertices already included in MST</a:t>
            </a:r>
          </a:p>
          <a:p>
            <a:pPr marL="457200" indent="-457200">
              <a:buAutoNum type="arabicPeriod"/>
            </a:pPr>
            <a:r>
              <a:rPr lang="en-US" dirty="0"/>
              <a:t>Create a list key[] of size |V| with all values as infinite except key[</a:t>
            </a:r>
            <a:r>
              <a:rPr lang="en-US" dirty="0" err="1"/>
              <a:t>src</a:t>
            </a:r>
            <a:r>
              <a:rPr lang="en-US" dirty="0"/>
              <a:t>] = 0 where </a:t>
            </a:r>
            <a:r>
              <a:rPr lang="en-US" dirty="0" err="1"/>
              <a:t>src</a:t>
            </a:r>
            <a:r>
              <a:rPr lang="en-US" dirty="0"/>
              <a:t> is the source vertex that will be picked first</a:t>
            </a:r>
          </a:p>
          <a:p>
            <a:pPr marL="457200" indent="-457200">
              <a:buAutoNum type="arabicPeriod"/>
            </a:pPr>
            <a:r>
              <a:rPr lang="en-US" dirty="0"/>
              <a:t>While </a:t>
            </a:r>
            <a:r>
              <a:rPr lang="en-US" dirty="0" err="1"/>
              <a:t>mst_set</a:t>
            </a:r>
            <a:r>
              <a:rPr lang="en-US" dirty="0"/>
              <a:t> does not include all vertices</a:t>
            </a:r>
          </a:p>
          <a:p>
            <a:pPr marL="914400" lvl="1" indent="-457200">
              <a:buAutoNum type="arabicPeriod"/>
            </a:pPr>
            <a:r>
              <a:rPr lang="en-US" dirty="0"/>
              <a:t>Pick a vertex u that is not in </a:t>
            </a:r>
            <a:r>
              <a:rPr lang="en-US" dirty="0" err="1"/>
              <a:t>mst_set</a:t>
            </a:r>
            <a:r>
              <a:rPr lang="en-US" dirty="0"/>
              <a:t> and has a minimum key value</a:t>
            </a:r>
          </a:p>
          <a:p>
            <a:pPr marL="914400" lvl="1" indent="-457200">
              <a:buAutoNum type="arabicPeriod"/>
            </a:pPr>
            <a:r>
              <a:rPr lang="en-US" dirty="0"/>
              <a:t>Add u to </a:t>
            </a:r>
            <a:r>
              <a:rPr lang="en-US" dirty="0" err="1"/>
              <a:t>mst_set</a:t>
            </a:r>
            <a:endParaRPr lang="en-US" dirty="0"/>
          </a:p>
          <a:p>
            <a:pPr marL="914400" lvl="1" indent="-457200">
              <a:buAutoNum type="arabicPeriod"/>
            </a:pPr>
            <a:r>
              <a:rPr lang="en-US" dirty="0"/>
              <a:t>For every </a:t>
            </a:r>
            <a:r>
              <a:rPr lang="en-US" dirty="0" err="1"/>
              <a:t>neighbour</a:t>
            </a:r>
            <a:r>
              <a:rPr lang="en-US" dirty="0"/>
              <a:t> v of u that is not yet in </a:t>
            </a:r>
            <a:r>
              <a:rPr lang="en-US" dirty="0" err="1"/>
              <a:t>mst_set</a:t>
            </a:r>
            <a:r>
              <a:rPr lang="en-US" dirty="0"/>
              <a:t>, update key[v] = weight(u, v) if weight(</a:t>
            </a:r>
            <a:r>
              <a:rPr lang="en-US" dirty="0" err="1"/>
              <a:t>u,v</a:t>
            </a:r>
            <a:r>
              <a:rPr lang="en-US" dirty="0"/>
              <a:t>) &lt; key[v]</a:t>
            </a:r>
          </a:p>
        </p:txBody>
      </p:sp>
    </p:spTree>
    <p:extLst>
      <p:ext uri="{BB962C8B-B14F-4D97-AF65-F5344CB8AC3E}">
        <p14:creationId xmlns:p14="http://schemas.microsoft.com/office/powerpoint/2010/main" val="1144013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0E400-F993-B949-A2C7-E1085B8BEEF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4781D19-BE88-094D-B9C4-A5E9EC462F70}"/>
              </a:ext>
            </a:extLst>
          </p:cNvPr>
          <p:cNvPicPr>
            <a:picLocks noGrp="1" noChangeAspect="1"/>
          </p:cNvPicPr>
          <p:nvPr>
            <p:ph idx="1"/>
          </p:nvPr>
        </p:nvPicPr>
        <p:blipFill>
          <a:blip r:embed="rId2"/>
          <a:stretch>
            <a:fillRect/>
          </a:stretch>
        </p:blipFill>
        <p:spPr>
          <a:xfrm>
            <a:off x="767748" y="1027906"/>
            <a:ext cx="10656504" cy="5120242"/>
          </a:xfrm>
          <a:prstGeom prst="rect">
            <a:avLst/>
          </a:prstGeom>
        </p:spPr>
      </p:pic>
    </p:spTree>
    <p:extLst>
      <p:ext uri="{BB962C8B-B14F-4D97-AF65-F5344CB8AC3E}">
        <p14:creationId xmlns:p14="http://schemas.microsoft.com/office/powerpoint/2010/main" val="4012679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842D-BB3A-324A-A0CC-44133B8AC0D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5990A43-F826-4A48-B185-196D72962185}"/>
              </a:ext>
            </a:extLst>
          </p:cNvPr>
          <p:cNvPicPr>
            <a:picLocks noGrp="1" noChangeAspect="1"/>
          </p:cNvPicPr>
          <p:nvPr>
            <p:ph idx="1"/>
          </p:nvPr>
        </p:nvPicPr>
        <p:blipFill>
          <a:blip r:embed="rId2"/>
          <a:stretch>
            <a:fillRect/>
          </a:stretch>
        </p:blipFill>
        <p:spPr>
          <a:xfrm>
            <a:off x="3899140" y="912492"/>
            <a:ext cx="3997744" cy="5033016"/>
          </a:xfrm>
          <a:prstGeom prst="rect">
            <a:avLst/>
          </a:prstGeom>
        </p:spPr>
      </p:pic>
    </p:spTree>
    <p:extLst>
      <p:ext uri="{BB962C8B-B14F-4D97-AF65-F5344CB8AC3E}">
        <p14:creationId xmlns:p14="http://schemas.microsoft.com/office/powerpoint/2010/main" val="2021802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7B8FA-DB42-3148-A2D6-9F4B906BDCAD}"/>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D6B684C5-2FDD-5B4B-B7BB-F87CC3B1A7DB}"/>
              </a:ext>
            </a:extLst>
          </p:cNvPr>
          <p:cNvPicPr>
            <a:picLocks noGrp="1" noChangeAspect="1"/>
          </p:cNvPicPr>
          <p:nvPr>
            <p:ph idx="1"/>
          </p:nvPr>
        </p:nvPicPr>
        <p:blipFill>
          <a:blip r:embed="rId2"/>
          <a:stretch>
            <a:fillRect/>
          </a:stretch>
        </p:blipFill>
        <p:spPr>
          <a:xfrm>
            <a:off x="3119108" y="1131372"/>
            <a:ext cx="5953784" cy="5037817"/>
          </a:xfrm>
          <a:prstGeom prst="rect">
            <a:avLst/>
          </a:prstGeom>
        </p:spPr>
      </p:pic>
    </p:spTree>
    <p:extLst>
      <p:ext uri="{BB962C8B-B14F-4D97-AF65-F5344CB8AC3E}">
        <p14:creationId xmlns:p14="http://schemas.microsoft.com/office/powerpoint/2010/main" val="12251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A7211-9F15-AB41-8FD8-D9DEC77EB02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527FBE7-57E6-BF4F-92FC-17DFDD6B54F3}"/>
              </a:ext>
            </a:extLst>
          </p:cNvPr>
          <p:cNvPicPr>
            <a:picLocks noGrp="1" noChangeAspect="1"/>
          </p:cNvPicPr>
          <p:nvPr>
            <p:ph idx="1"/>
          </p:nvPr>
        </p:nvPicPr>
        <p:blipFill>
          <a:blip r:embed="rId2"/>
          <a:stretch>
            <a:fillRect/>
          </a:stretch>
        </p:blipFill>
        <p:spPr>
          <a:xfrm>
            <a:off x="3225135" y="1017917"/>
            <a:ext cx="5741729" cy="5154867"/>
          </a:xfrm>
          <a:prstGeom prst="rect">
            <a:avLst/>
          </a:prstGeom>
        </p:spPr>
      </p:pic>
    </p:spTree>
    <p:extLst>
      <p:ext uri="{BB962C8B-B14F-4D97-AF65-F5344CB8AC3E}">
        <p14:creationId xmlns:p14="http://schemas.microsoft.com/office/powerpoint/2010/main" val="1080820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90F1F-BF8B-F54B-A227-60C6F1C1C09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867E292-C3BD-B041-A88F-BB2AADADDE99}"/>
              </a:ext>
            </a:extLst>
          </p:cNvPr>
          <p:cNvPicPr>
            <a:picLocks noGrp="1" noChangeAspect="1"/>
          </p:cNvPicPr>
          <p:nvPr>
            <p:ph idx="1"/>
          </p:nvPr>
        </p:nvPicPr>
        <p:blipFill>
          <a:blip r:embed="rId2"/>
          <a:stretch>
            <a:fillRect/>
          </a:stretch>
        </p:blipFill>
        <p:spPr>
          <a:xfrm>
            <a:off x="2095315" y="978196"/>
            <a:ext cx="8001369" cy="5275096"/>
          </a:xfrm>
          <a:prstGeom prst="rect">
            <a:avLst/>
          </a:prstGeom>
        </p:spPr>
      </p:pic>
    </p:spTree>
    <p:extLst>
      <p:ext uri="{BB962C8B-B14F-4D97-AF65-F5344CB8AC3E}">
        <p14:creationId xmlns:p14="http://schemas.microsoft.com/office/powerpoint/2010/main" val="336796001"/>
      </p:ext>
    </p:extLst>
  </p:cSld>
  <p:clrMapOvr>
    <a:masterClrMapping/>
  </p:clrMapOvr>
</p:sld>
</file>

<file path=ppt/theme/theme1.xml><?xml version="1.0" encoding="utf-8"?>
<a:theme xmlns:a="http://schemas.openxmlformats.org/drawingml/2006/main" name="BrushVTI">
  <a:themeElements>
    <a:clrScheme name="AnalogousFromLightSeedRightStep">
      <a:dk1>
        <a:srgbClr val="000000"/>
      </a:dk1>
      <a:lt1>
        <a:srgbClr val="FFFFFF"/>
      </a:lt1>
      <a:dk2>
        <a:srgbClr val="3B3521"/>
      </a:dk2>
      <a:lt2>
        <a:srgbClr val="E2E8E8"/>
      </a:lt2>
      <a:accent1>
        <a:srgbClr val="D78885"/>
      </a:accent1>
      <a:accent2>
        <a:srgbClr val="CF976A"/>
      </a:accent2>
      <a:accent3>
        <a:srgbClr val="AEA56B"/>
      </a:accent3>
      <a:accent4>
        <a:srgbClr val="94AB58"/>
      </a:accent4>
      <a:accent5>
        <a:srgbClr val="80AF6C"/>
      </a:accent5>
      <a:accent6>
        <a:srgbClr val="5DB667"/>
      </a:accent6>
      <a:hlink>
        <a:srgbClr val="568D8F"/>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2538</TotalTime>
  <Words>707</Words>
  <Application>Microsoft Macintosh PowerPoint</Application>
  <PresentationFormat>Widescreen</PresentationFormat>
  <Paragraphs>70</Paragraphs>
  <Slides>37</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Century Gothic</vt:lpstr>
      <vt:lpstr>BrushVTI</vt:lpstr>
      <vt:lpstr>Week 5</vt:lpstr>
      <vt:lpstr>Practice</vt:lpstr>
      <vt:lpstr>Prim’s Algorithm</vt:lpstr>
      <vt:lpstr>Prim’s Algorithm</vt:lpstr>
      <vt:lpstr>PowerPoint Presentation</vt:lpstr>
      <vt:lpstr>PowerPoint Presentation</vt:lpstr>
      <vt:lpstr>PowerPoint Presentation</vt:lpstr>
      <vt:lpstr>PowerPoint Presentation</vt:lpstr>
      <vt:lpstr>PowerPoint Presentation</vt:lpstr>
      <vt:lpstr>PowerPoint Presentation</vt:lpstr>
      <vt:lpstr>Time Complexity</vt:lpstr>
      <vt:lpstr>Prim vs. Kruskal</vt:lpstr>
      <vt:lpstr>Review on Shortest Path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 Complexity</vt:lpstr>
      <vt:lpstr>Detecting Negative Cycles</vt:lpstr>
      <vt:lpstr>Longest Path</vt:lpstr>
      <vt:lpstr>Longest Path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Homework</vt:lpstr>
      <vt:lpstr>Graph Theory Review</vt:lpstr>
      <vt:lpstr>Additional Practice</vt:lpstr>
      <vt:lpstr>Additional Practice</vt:lpstr>
      <vt:lpstr>Additional Practice</vt:lpstr>
      <vt:lpstr>Additional Practice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5</dc:title>
  <dc:creator>Karina Sang</dc:creator>
  <cp:lastModifiedBy>Karina Sang</cp:lastModifiedBy>
  <cp:revision>13</cp:revision>
  <dcterms:created xsi:type="dcterms:W3CDTF">2022-08-02T02:14:52Z</dcterms:created>
  <dcterms:modified xsi:type="dcterms:W3CDTF">2022-08-03T20:33:04Z</dcterms:modified>
</cp:coreProperties>
</file>